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70" r:id="rId12"/>
    <p:sldId id="271" r:id="rId13"/>
    <p:sldId id="266" r:id="rId14"/>
    <p:sldId id="298" r:id="rId15"/>
    <p:sldId id="300" r:id="rId16"/>
    <p:sldId id="280" r:id="rId17"/>
    <p:sldId id="281" r:id="rId18"/>
    <p:sldId id="282" r:id="rId19"/>
    <p:sldId id="283" r:id="rId20"/>
    <p:sldId id="267" r:id="rId21"/>
    <p:sldId id="268" r:id="rId22"/>
    <p:sldId id="269" r:id="rId23"/>
    <p:sldId id="272" r:id="rId24"/>
    <p:sldId id="274" r:id="rId25"/>
    <p:sldId id="322" r:id="rId26"/>
    <p:sldId id="275" r:id="rId27"/>
    <p:sldId id="276" r:id="rId28"/>
    <p:sldId id="277" r:id="rId29"/>
    <p:sldId id="278" r:id="rId30"/>
    <p:sldId id="279" r:id="rId31"/>
    <p:sldId id="273" r:id="rId32"/>
    <p:sldId id="293" r:id="rId33"/>
    <p:sldId id="284" r:id="rId34"/>
    <p:sldId id="287" r:id="rId35"/>
    <p:sldId id="294" r:id="rId36"/>
    <p:sldId id="286" r:id="rId37"/>
    <p:sldId id="295" r:id="rId38"/>
    <p:sldId id="296" r:id="rId39"/>
    <p:sldId id="297" r:id="rId40"/>
    <p:sldId id="301" r:id="rId41"/>
    <p:sldId id="302" r:id="rId42"/>
    <p:sldId id="289" r:id="rId43"/>
    <p:sldId id="323" r:id="rId44"/>
    <p:sldId id="304" r:id="rId45"/>
    <p:sldId id="305" r:id="rId46"/>
    <p:sldId id="306" r:id="rId47"/>
    <p:sldId id="303" r:id="rId48"/>
    <p:sldId id="307" r:id="rId49"/>
    <p:sldId id="308" r:id="rId50"/>
    <p:sldId id="309" r:id="rId51"/>
    <p:sldId id="285" r:id="rId52"/>
    <p:sldId id="290" r:id="rId53"/>
    <p:sldId id="310" r:id="rId54"/>
    <p:sldId id="311" r:id="rId55"/>
    <p:sldId id="313" r:id="rId56"/>
    <p:sldId id="312" r:id="rId57"/>
    <p:sldId id="318" r:id="rId58"/>
    <p:sldId id="315" r:id="rId59"/>
    <p:sldId id="291" r:id="rId60"/>
    <p:sldId id="314" r:id="rId61"/>
    <p:sldId id="288" r:id="rId62"/>
    <p:sldId id="319" r:id="rId63"/>
    <p:sldId id="320" r:id="rId64"/>
    <p:sldId id="321" r:id="rId65"/>
    <p:sldId id="316" r:id="rId66"/>
    <p:sldId id="317" r:id="rId67"/>
    <p:sldId id="3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2"/>
    <p:restoredTop sz="93692"/>
  </p:normalViewPr>
  <p:slideViewPr>
    <p:cSldViewPr snapToGrid="0" snapToObjects="1">
      <p:cViewPr varScale="1">
        <p:scale>
          <a:sx n="76" d="100"/>
          <a:sy n="76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8177-D361-F24A-AFC9-61D858DD4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D4699-664D-2D45-BAF0-A048A8E69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C5D13-334D-AF43-B5B2-E68C2EE6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14C03-2D12-3442-BCFC-AD2DA1E95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0016-A4A5-2D4E-84C3-3268F96B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2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3669-2446-A648-874F-7F04097E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1B411-D29B-774A-98B8-BF9E2C638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E6A12-46C2-FC42-97F9-C7CE4B6A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0C88-141F-A945-9B27-763B8697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054C1-CFAF-EC44-AAA9-B9FE9A1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2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4B6EB-E444-574A-B84C-100063544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7E18D-5F1B-4A47-AEEC-C7C802D88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2AA92-2E14-514D-9D50-C66FED78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2CCDC-5BD2-9845-BC76-77572081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1AAC1-8107-5D45-86DC-810F288C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7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A166-9DCE-CB48-A6E8-93972716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D523-3279-634A-B132-7997BA355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D299D-56DD-6F42-8A20-FEC51D2E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CF2B0-BC9C-0A40-B566-2070A993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45BF4-A760-4341-B468-1001C7DB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2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6523-6C0D-5349-BF8D-1A0A0442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746EC-C880-3F40-A39C-516C158B4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B4B8E-201D-E242-B5EE-37BB00ED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0A88B-8E1A-BF41-B46C-01E107CE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2B3AB-2262-7645-A41C-3AEBAFE4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51BC-E4F0-644F-A8A1-426CDCF3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2A8D-ABFE-AA45-861B-F4930C5BA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F89C6-3C88-4A45-837C-7707416D2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AAF1A-47CB-794B-A6EF-A69DCFAB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96A0D-F180-9B4A-8AF4-48F832EF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5218C-2F21-8847-BBDF-1FF1929E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4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C796-2C6D-1448-B5DD-71085D555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5321-8138-3F4E-90D8-7D2DEDFE5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9CB44-13B9-3A47-8BDC-00F3DE46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43EF6-18BD-FD44-AB8E-A68F3B4AA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F4811-8477-2942-94D7-0FBB89A11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1BD24-EBE4-4248-9778-D57213C9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8F145-154E-A847-A340-9822AD56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95836-9F2A-EB4C-82D8-EAFF0080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0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626B-2362-A74D-BDF3-950438B6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F01A8-DD11-BE46-A0F6-BD693815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F0E66-A25A-184B-9052-2C240EB8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6B043-1BB0-4245-BCEB-BA230268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72C4D-CE7D-3440-B30F-33979D507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BBF14-D85E-5F41-91D7-179BCE39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9AA54-7B51-9242-9810-D1D9F0A0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B269-C073-5A44-8838-114E5787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826A-0E50-144B-AEB5-A687B3BF8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44B66-A8F3-7D44-8B16-176422A9B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336E-BBBE-4549-AD40-2694BD65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8EDEA-CD4A-9944-BB72-5B65CB9D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6D0DB-B53A-3842-A04F-66249546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8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D1F9-1C5C-BC44-BCC1-46D34D7C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51AB5-F442-034C-9B2C-F7479D576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6155B-1B86-9845-A823-F856E7DCC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B9819-C118-2F4D-97F5-7F04F267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305E-6259-AB4D-9CF1-1D06607E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593EF-A0F9-6F4E-BB60-180C340E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9B55B-7C49-6A43-AF0B-A17B0BBE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FF6BE-C736-5A42-86AA-ECDB2D3BE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5354-2144-9E43-9EB6-BC1FC44F5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DBCE4-A50F-8B47-9E2F-24BA15AD57C8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D029B-44C8-F948-A8A8-F6B473276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B0DC-DCF1-5C40-BE59-053254428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D8462-947F-074F-89F7-23D0D9D33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2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.io/fjf7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.io/fjf5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git.io/fjf5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search/photos/astronomy?utm_source=unsplash&amp;utm_medium=referral&amp;utm_content=creditCopyText" TargetMode="External"/><Relationship Id="rId5" Type="http://schemas.openxmlformats.org/officeDocument/2006/relationships/hyperlink" Target="https://unsplash.com/photos/62OK9xwVA0c?utm_source=unsplash&amp;utm_medium=referral&amp;utm_content=creditCopyText" TargetMode="Externa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wishlist_with_upload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2.1/ref/forms/widgets/#dateinput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jf5Q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5152-0A1A-454C-AED1-DD3CD41E7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Travel Wishlist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7E455-47D9-8C43-9EDC-7DF56818E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8255-E0DA-804F-A75F-0056A7BB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7318-4BEB-1043-8CA4-5D48DD7B6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manage.py</a:t>
            </a:r>
            <a:r>
              <a:rPr lang="en-US" dirty="0"/>
              <a:t> migrate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3420F-68E8-6E4A-BFD6-CD64D6A87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1" y="3133947"/>
            <a:ext cx="10515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776D4-21B3-084E-9620-22600DDB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4E93-8ADE-D047-A3C1-715F45A2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 the @</a:t>
            </a:r>
            <a:r>
              <a:rPr lang="en-US" dirty="0" err="1"/>
              <a:t>require_login</a:t>
            </a:r>
            <a:r>
              <a:rPr lang="en-US" dirty="0"/>
              <a:t> decorator to all of the methods in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you reload your site, you'll be redirected to the admin login</a:t>
            </a:r>
          </a:p>
          <a:p>
            <a:endParaRPr lang="en-US" dirty="0"/>
          </a:p>
          <a:p>
            <a:r>
              <a:rPr lang="en-US" dirty="0"/>
              <a:t>Sign in, and then you should be able to access the site again</a:t>
            </a:r>
          </a:p>
          <a:p>
            <a:endParaRPr lang="en-US" dirty="0"/>
          </a:p>
          <a:p>
            <a:r>
              <a:rPr lang="en-US" dirty="0"/>
              <a:t>Code, next slide</a:t>
            </a:r>
          </a:p>
        </p:txBody>
      </p:sp>
    </p:spTree>
    <p:extLst>
      <p:ext uri="{BB962C8B-B14F-4D97-AF65-F5344CB8AC3E}">
        <p14:creationId xmlns:p14="http://schemas.microsoft.com/office/powerpoint/2010/main" val="164459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D78147-5BE5-8343-B461-864540E64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24" y="0"/>
            <a:ext cx="93881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7E386-326E-4846-8F15-83644BFE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283" y="467833"/>
            <a:ext cx="5110717" cy="1222855"/>
          </a:xfrm>
          <a:solidFill>
            <a:schemeClr val="bg1"/>
          </a:solidFill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C0CB9-2509-A643-9F55-93D789102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846" y="5422605"/>
            <a:ext cx="4385201" cy="754358"/>
          </a:xfrm>
          <a:solidFill>
            <a:schemeClr val="bg1"/>
          </a:solidFill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Add @</a:t>
            </a:r>
            <a:r>
              <a:rPr lang="en-US" dirty="0" err="1"/>
              <a:t>login_required</a:t>
            </a:r>
            <a:r>
              <a:rPr lang="en-US" dirty="0"/>
              <a:t> to all functions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626BA6-D940-B34D-B056-BAD8BAA3BF68}"/>
              </a:ext>
            </a:extLst>
          </p:cNvPr>
          <p:cNvCxnSpPr/>
          <p:nvPr/>
        </p:nvCxnSpPr>
        <p:spPr>
          <a:xfrm>
            <a:off x="217442" y="735106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3B81F9-B424-0842-9893-30B5403965B7}"/>
              </a:ext>
            </a:extLst>
          </p:cNvPr>
          <p:cNvCxnSpPr/>
          <p:nvPr/>
        </p:nvCxnSpPr>
        <p:spPr>
          <a:xfrm>
            <a:off x="226406" y="1120588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83E21C-D172-524A-AEF6-1A3FB525EA17}"/>
              </a:ext>
            </a:extLst>
          </p:cNvPr>
          <p:cNvCxnSpPr/>
          <p:nvPr/>
        </p:nvCxnSpPr>
        <p:spPr>
          <a:xfrm>
            <a:off x="217442" y="4105835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A37259-22C6-3640-8FDE-5E3E6809AB22}"/>
              </a:ext>
            </a:extLst>
          </p:cNvPr>
          <p:cNvCxnSpPr/>
          <p:nvPr/>
        </p:nvCxnSpPr>
        <p:spPr>
          <a:xfrm>
            <a:off x="217442" y="5100918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49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3FF-CB41-5740-A079-46C32441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should still show wish list and visited places, new fields in Admin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500E1-5E8C-944E-AF30-1808B2A9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73" y="2849526"/>
            <a:ext cx="5316488" cy="310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35BAA-E43A-9B4B-8285-AD64BDD42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23" y="1744068"/>
            <a:ext cx="5561503" cy="48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7730-8D90-864E-B254-81F1453B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only this user's places - </a:t>
            </a:r>
            <a:r>
              <a:rPr lang="en-US" dirty="0" err="1"/>
              <a:t>wishlist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9842-9F73-0241-A2F3-40F4D78C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Filter – show only this user's places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43FAF-69CE-F345-B6D4-EC18785F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1" y="2498659"/>
            <a:ext cx="11668624" cy="367830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86400" y="4803228"/>
            <a:ext cx="1723697" cy="54653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2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7730-8D90-864E-B254-81F1453B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only this user's places - visited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89842-9F73-0241-A2F3-40F4D78C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order of the filters matter?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EFC4B-F2C5-FF4F-A21F-9E2542DB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6" y="2981777"/>
            <a:ext cx="11824196" cy="175817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788166" y="3226676"/>
            <a:ext cx="809296" cy="54653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15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ABDC-618D-1C4C-8F2F-C105E3D8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a new place from the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D314-86D4-9241-B7A7-42AF4784C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wrong?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C80A1-BFFE-774D-B83A-6C787A9F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3" y="2631568"/>
            <a:ext cx="8322235" cy="40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8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84FC-D945-3649-9F8F-9C58F698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the user's ID to create a new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09F4-7EB3-E148-AA3D-4DBB4FD5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Places need to belong to a User</a:t>
            </a:r>
          </a:p>
          <a:p>
            <a:r>
              <a:rPr lang="en-US" dirty="0"/>
              <a:t>When a user is logged in, Django includes the logged-in user's PK in the request object that's sent to each view function</a:t>
            </a:r>
          </a:p>
          <a:p>
            <a:r>
              <a:rPr lang="en-US" dirty="0"/>
              <a:t>Modify </a:t>
            </a:r>
            <a:r>
              <a:rPr lang="en-US" dirty="0" err="1"/>
              <a:t>place_list</a:t>
            </a:r>
            <a:r>
              <a:rPr lang="en-US" dirty="0"/>
              <a:t>, next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38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F8405-D60E-B146-B59B-75387820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4" y="234496"/>
            <a:ext cx="11432009" cy="6203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4B7ADB-4952-9C43-846F-E42BCEE0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212" y="365125"/>
            <a:ext cx="3787588" cy="1325563"/>
          </a:xfrm>
          <a:solidFill>
            <a:schemeClr val="bg1"/>
          </a:solidFill>
          <a:ln>
            <a:solidFill>
              <a:srgbClr val="7030A0"/>
            </a:solidFill>
          </a:ln>
        </p:spPr>
        <p:txBody>
          <a:bodyPr/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C683E-E75A-004F-977C-D443673B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6212" y="2223246"/>
            <a:ext cx="4069976" cy="923645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saving the form, don't commit</a:t>
            </a:r>
          </a:p>
          <a:p>
            <a:r>
              <a:rPr lang="en-US" dirty="0"/>
              <a:t>Add the request's user to the Place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5291EA-A403-8749-B7B2-03CBAFC14140}"/>
              </a:ext>
            </a:extLst>
          </p:cNvPr>
          <p:cNvCxnSpPr/>
          <p:nvPr/>
        </p:nvCxnSpPr>
        <p:spPr>
          <a:xfrm>
            <a:off x="245034" y="3854092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A039E3-B76E-3648-B5F0-19C1CD039943}"/>
              </a:ext>
            </a:extLst>
          </p:cNvPr>
          <p:cNvCxnSpPr/>
          <p:nvPr/>
        </p:nvCxnSpPr>
        <p:spPr>
          <a:xfrm>
            <a:off x="239605" y="4076014"/>
            <a:ext cx="842682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908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9280-2F73-D44E-A469-31081D2A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place should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5C49-FCE3-4E42-9B73-C6132107A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9565" cy="4351338"/>
          </a:xfrm>
        </p:spPr>
        <p:txBody>
          <a:bodyPr/>
          <a:lstStyle/>
          <a:p>
            <a:r>
              <a:rPr lang="en-US" dirty="0"/>
              <a:t>Verify places are associated with the logged-in user in the admin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95429-608B-974A-A5DC-2BE7C2E6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3866787"/>
            <a:ext cx="4110318" cy="2445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CB287-18D3-994C-B9AD-16C39BCD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82" y="3010950"/>
            <a:ext cx="5113618" cy="31660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731D31-76DC-3148-B353-0A19C2F1D3D1}"/>
              </a:ext>
            </a:extLst>
          </p:cNvPr>
          <p:cNvCxnSpPr>
            <a:cxnSpLocks/>
          </p:cNvCxnSpPr>
          <p:nvPr/>
        </p:nvCxnSpPr>
        <p:spPr>
          <a:xfrm flipH="1">
            <a:off x="8007771" y="2603056"/>
            <a:ext cx="329406" cy="81578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182-0FE5-7243-9E37-46F4F0471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wish list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83EB-BE6E-7D4E-A903-E15340468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8860" cy="4351338"/>
          </a:xfrm>
        </p:spPr>
        <p:txBody>
          <a:bodyPr/>
          <a:lstStyle/>
          <a:p>
            <a:r>
              <a:rPr lang="en-US" dirty="0"/>
              <a:t>List of places</a:t>
            </a:r>
          </a:p>
          <a:p>
            <a:r>
              <a:rPr lang="en-US" dirty="0"/>
              <a:t>List of visited places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4F06E-E3D2-5B4F-A16C-74611B94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857" y="1690688"/>
            <a:ext cx="694671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73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13B4-42E4-4C4D-B60A-CDF533FD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details about a Place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579F3-EFF8-A348-99DD-EFE5B359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page for each Place </a:t>
            </a:r>
          </a:p>
          <a:p>
            <a:r>
              <a:rPr lang="en-US" dirty="0"/>
              <a:t>Use Place PK in URL so each Place has a unique URL</a:t>
            </a:r>
          </a:p>
          <a:p>
            <a:pPr lvl="1"/>
            <a:r>
              <a:rPr lang="en-US" dirty="0"/>
              <a:t>URL for the place with </a:t>
            </a:r>
            <a:r>
              <a:rPr lang="en-US" dirty="0" err="1"/>
              <a:t>pk</a:t>
            </a:r>
            <a:r>
              <a:rPr lang="en-US" dirty="0"/>
              <a:t>=4 will be /place/4  </a:t>
            </a:r>
          </a:p>
          <a:p>
            <a:pPr lvl="1"/>
            <a:r>
              <a:rPr lang="en-US" dirty="0"/>
              <a:t>URL for the place with </a:t>
            </a:r>
            <a:r>
              <a:rPr lang="en-US" dirty="0" err="1"/>
              <a:t>pk</a:t>
            </a:r>
            <a:r>
              <a:rPr lang="en-US" dirty="0"/>
              <a:t>=20 will be /place/20</a:t>
            </a:r>
          </a:p>
          <a:p>
            <a:pPr lvl="1"/>
            <a:endParaRPr lang="en-US" dirty="0"/>
          </a:p>
          <a:p>
            <a:r>
              <a:rPr lang="en-US" dirty="0"/>
              <a:t>We need to create a </a:t>
            </a:r>
          </a:p>
          <a:p>
            <a:pPr lvl="1"/>
            <a:r>
              <a:rPr lang="en-US" dirty="0"/>
              <a:t>URL in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urls.py</a:t>
            </a:r>
            <a:endParaRPr lang="en-US" dirty="0"/>
          </a:p>
          <a:p>
            <a:pPr lvl="1"/>
            <a:r>
              <a:rPr lang="en-US" dirty="0"/>
              <a:t>View function in travel_wishlist.py/views.py</a:t>
            </a:r>
          </a:p>
          <a:p>
            <a:pPr lvl="1"/>
            <a:r>
              <a:rPr lang="en-US" dirty="0"/>
              <a:t>Template in </a:t>
            </a:r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0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308E-A69F-D54D-9D87-441141C1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for place detail: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urls.py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A525-FBDF-1647-820C-E37A9E686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06"/>
            <a:ext cx="10515600" cy="4351338"/>
          </a:xfrm>
        </p:spPr>
        <p:txBody>
          <a:bodyPr/>
          <a:lstStyle/>
          <a:p>
            <a:r>
              <a:rPr lang="en-US" dirty="0"/>
              <a:t>How to handle all the  different URLs? /place/1, place/2, place/3 …</a:t>
            </a:r>
          </a:p>
          <a:p>
            <a:r>
              <a:rPr lang="en-US" dirty="0"/>
              <a:t>The URLs have the same pattern, /place/&lt;</a:t>
            </a:r>
            <a:r>
              <a:rPr lang="en-US" dirty="0" err="1"/>
              <a:t>pk</a:t>
            </a:r>
            <a:r>
              <a:rPr lang="en-US" dirty="0"/>
              <a:t>&gt;</a:t>
            </a:r>
          </a:p>
          <a:p>
            <a:r>
              <a:rPr lang="en-US" dirty="0"/>
              <a:t>Can describe a pattern, and </a:t>
            </a:r>
            <a:r>
              <a:rPr lang="en-US" b="1" dirty="0"/>
              <a:t>capture</a:t>
            </a:r>
            <a:r>
              <a:rPr lang="en-US" dirty="0"/>
              <a:t> part of the URL. Note &lt;&gt; syntax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5E7F2-5D68-C14D-B577-7C39EA6F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34" y="3269129"/>
            <a:ext cx="10974466" cy="334682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15007" y="5738648"/>
            <a:ext cx="420416" cy="20779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44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74C0-0FCB-A24C-8601-BF6469FD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54F4-B873-FF4F-BCFD-16121DF6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72" y="1415722"/>
            <a:ext cx="10515600" cy="4351338"/>
          </a:xfrm>
        </p:spPr>
        <p:txBody>
          <a:bodyPr/>
          <a:lstStyle/>
          <a:p>
            <a:r>
              <a:rPr lang="en-US" dirty="0"/>
              <a:t>Add this function</a:t>
            </a:r>
          </a:p>
          <a:p>
            <a:r>
              <a:rPr lang="en-US" dirty="0"/>
              <a:t>Notice </a:t>
            </a:r>
            <a:r>
              <a:rPr lang="en-US" dirty="0" err="1"/>
              <a:t>place_pk</a:t>
            </a:r>
            <a:r>
              <a:rPr lang="en-US" dirty="0"/>
              <a:t> argument in function definition</a:t>
            </a:r>
          </a:p>
          <a:p>
            <a:r>
              <a:rPr lang="en-US" dirty="0"/>
              <a:t>When this function is called for a URL </a:t>
            </a:r>
            <a:r>
              <a:rPr lang="en-US" dirty="0" err="1"/>
              <a:t>eg.</a:t>
            </a:r>
            <a:r>
              <a:rPr lang="en-US" dirty="0"/>
              <a:t> /place/3, then </a:t>
            </a:r>
            <a:r>
              <a:rPr lang="en-US" dirty="0" err="1"/>
              <a:t>place_pk</a:t>
            </a:r>
            <a:r>
              <a:rPr lang="en-US" dirty="0"/>
              <a:t> will be captured from the URL, and the </a:t>
            </a:r>
            <a:r>
              <a:rPr lang="en-US" dirty="0" err="1"/>
              <a:t>place_details</a:t>
            </a:r>
            <a:r>
              <a:rPr lang="en-US" dirty="0"/>
              <a:t>  function will be called with </a:t>
            </a:r>
            <a:r>
              <a:rPr lang="en-US" dirty="0" err="1"/>
              <a:t>place_pk</a:t>
            </a:r>
            <a:r>
              <a:rPr lang="en-US" dirty="0"/>
              <a:t> = 3  </a:t>
            </a:r>
          </a:p>
          <a:p>
            <a:r>
              <a:rPr lang="en-US" dirty="0"/>
              <a:t>At the top of the views.py file: </a:t>
            </a:r>
          </a:p>
          <a:p>
            <a:pPr marL="457200" lvl="1" indent="0">
              <a:buNone/>
            </a:pPr>
            <a:r>
              <a:rPr lang="en-US" b="1" dirty="0"/>
              <a:t>from </a:t>
            </a:r>
            <a:r>
              <a:rPr lang="en-US" b="1" dirty="0" err="1"/>
              <a:t>django.shortcuts</a:t>
            </a:r>
            <a:r>
              <a:rPr lang="en-US" b="1" dirty="0"/>
              <a:t> import get_object_or_404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04AF3-ABCE-3E43-B003-8C3CF8C8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" y="4920272"/>
            <a:ext cx="11573932" cy="15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9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FA4C-CE94-FD4B-89D1-AAB3D9A4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2019-EDCC-3648-B594-BF2C84E8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template in </a:t>
            </a:r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 called </a:t>
            </a:r>
            <a:r>
              <a:rPr lang="en-US" dirty="0" err="1"/>
              <a:t>place_detail.html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check it's working, display the place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3C9BA-0EE4-C249-A882-9B23B924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44" y="3751449"/>
            <a:ext cx="7394015" cy="2792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DC4D13-5446-F948-AACF-41C6751D2AC0}"/>
              </a:ext>
            </a:extLst>
          </p:cNvPr>
          <p:cNvSpPr txBox="1"/>
          <p:nvPr/>
        </p:nvSpPr>
        <p:spPr>
          <a:xfrm>
            <a:off x="6275295" y="5770742"/>
            <a:ext cx="565892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place_detail.html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F82F-E66A-454C-BA57-D030E326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http://127.0.0.1:8000/place/1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4E0D-9055-F941-9196-A8748BC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1 with a the PK of a place in your database, if you've deleted place </a:t>
            </a:r>
            <a:r>
              <a:rPr lang="en-US" dirty="0" err="1"/>
              <a:t>pk</a:t>
            </a:r>
            <a:r>
              <a:rPr lang="en-US" dirty="0"/>
              <a:t>=1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4B1AE-C2FC-844B-ADA7-650F0974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70" y="3076387"/>
            <a:ext cx="8854530" cy="31005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FB130C-A7E8-174C-AAA8-9048B25BFF79}"/>
              </a:ext>
            </a:extLst>
          </p:cNvPr>
          <p:cNvSpPr/>
          <p:nvPr/>
        </p:nvSpPr>
        <p:spPr>
          <a:xfrm>
            <a:off x="6926535" y="6176963"/>
            <a:ext cx="301980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http://127.0.0.1:8000/place/1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68E9F0-9F57-204C-8EB3-50EB8ADAC5CF}"/>
              </a:ext>
            </a:extLst>
          </p:cNvPr>
          <p:cNvCxnSpPr>
            <a:cxnSpLocks/>
          </p:cNvCxnSpPr>
          <p:nvPr/>
        </p:nvCxnSpPr>
        <p:spPr>
          <a:xfrm>
            <a:off x="1900518" y="4105835"/>
            <a:ext cx="836005" cy="3137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0055981-20C8-644C-89F4-F91F399C562F}"/>
              </a:ext>
            </a:extLst>
          </p:cNvPr>
          <p:cNvSpPr/>
          <p:nvPr/>
        </p:nvSpPr>
        <p:spPr>
          <a:xfrm>
            <a:off x="437438" y="3893385"/>
            <a:ext cx="12650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Place name</a:t>
            </a:r>
          </a:p>
        </p:txBody>
      </p:sp>
    </p:spTree>
    <p:extLst>
      <p:ext uri="{BB962C8B-B14F-4D97-AF65-F5344CB8AC3E}">
        <p14:creationId xmlns:p14="http://schemas.microsoft.com/office/powerpoint/2010/main" val="426984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F82F-E66A-454C-BA57-D030E326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http://127.0.0.1:8000/place/10000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94E0D-9055-F941-9196-A8748BCA0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10000 with a the PK of a place NOT in your database, if you've created that many places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Should see a 404 Not Found error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B130C-A7E8-174C-AAA8-9048B25BFF79}"/>
              </a:ext>
            </a:extLst>
          </p:cNvPr>
          <p:cNvSpPr/>
          <p:nvPr/>
        </p:nvSpPr>
        <p:spPr>
          <a:xfrm>
            <a:off x="6926535" y="6176963"/>
            <a:ext cx="3487878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http://127.0.0.1:8000/place/10000</a:t>
            </a:r>
          </a:p>
        </p:txBody>
      </p:sp>
    </p:spTree>
    <p:extLst>
      <p:ext uri="{BB962C8B-B14F-4D97-AF65-F5344CB8AC3E}">
        <p14:creationId xmlns:p14="http://schemas.microsoft.com/office/powerpoint/2010/main" val="101735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9C2E-6408-2E48-9458-06740C7C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from </a:t>
            </a:r>
            <a:r>
              <a:rPr lang="en-US" dirty="0" err="1"/>
              <a:t>wishlist.html</a:t>
            </a:r>
            <a:r>
              <a:rPr lang="en-US" dirty="0"/>
              <a:t> site to detail page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8D48-7658-F84F-B735-E6473ACF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moment, </a:t>
            </a:r>
            <a:r>
              <a:rPr lang="en-US" dirty="0" err="1"/>
              <a:t>wishlist.html</a:t>
            </a:r>
            <a:r>
              <a:rPr lang="en-US" dirty="0"/>
              <a:t> template looks like this</a:t>
            </a:r>
          </a:p>
          <a:p>
            <a:r>
              <a:rPr lang="en-US" dirty="0"/>
              <a:t>Need to add a link to the span element that shows Place.name</a:t>
            </a:r>
          </a:p>
          <a:p>
            <a:r>
              <a:rPr lang="en-US" dirty="0"/>
              <a:t>Your code right now – look at the element highlighted in green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1A45E-8320-464D-BD8F-54A29D64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422557"/>
            <a:ext cx="7975600" cy="262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C1BD25-21C6-8A40-816A-8FFD46425FF5}"/>
              </a:ext>
            </a:extLst>
          </p:cNvPr>
          <p:cNvSpPr/>
          <p:nvPr/>
        </p:nvSpPr>
        <p:spPr>
          <a:xfrm>
            <a:off x="1739153" y="3854824"/>
            <a:ext cx="7684247" cy="37651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21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4C5-A828-9A47-9695-3BB2167D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this part of </a:t>
            </a:r>
            <a:r>
              <a:rPr lang="en-US" dirty="0" err="1"/>
              <a:t>wishlist.html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0EA42-719C-7C47-B06C-601F5C89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7031"/>
            <a:ext cx="10655767" cy="4144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E9DBC-47C8-844B-B0F0-0C0AF4DEF302}"/>
              </a:ext>
            </a:extLst>
          </p:cNvPr>
          <p:cNvSpPr/>
          <p:nvPr/>
        </p:nvSpPr>
        <p:spPr>
          <a:xfrm>
            <a:off x="1165412" y="2796988"/>
            <a:ext cx="10328555" cy="11116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04C4-E7A4-554D-86E7-30211CB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 names are now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FE5ED-0C43-3F4D-922B-A964E0B6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and test – each name is a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3F546-C055-D24B-9B99-590D2451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5" y="2693521"/>
            <a:ext cx="5747124" cy="2991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A18D3-A709-9341-89F4-3473D891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324" y="4392706"/>
            <a:ext cx="5397828" cy="17842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019898-E5A5-2741-B7B4-9943E20346E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344706" y="4625788"/>
            <a:ext cx="5240618" cy="6590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250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ADF0-7D61-1641-8CA9-93520A38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do the same for the </a:t>
            </a:r>
            <a:r>
              <a:rPr lang="en-US" dirty="0" err="1"/>
              <a:t>visited.html</a:t>
            </a:r>
            <a:r>
              <a:rPr lang="en-US" dirty="0"/>
              <a:t>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10E3-9C74-6F45-8D87-42D84F39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link to the place detail page, surround {{ </a:t>
            </a:r>
            <a:r>
              <a:rPr lang="en-US" dirty="0" err="1"/>
              <a:t>place.name</a:t>
            </a:r>
            <a:r>
              <a:rPr lang="en-US" dirty="0"/>
              <a:t> }} with an a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F1B37-35F4-D94D-ACAC-F7030EA0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5" y="3391693"/>
            <a:ext cx="6093951" cy="24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B8F4-4C13-8C4A-91A2-FCC7E8A2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77447-59A1-1049-9A5E-1B7C412D8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648740" cy="4351338"/>
          </a:xfrm>
        </p:spPr>
        <p:txBody>
          <a:bodyPr/>
          <a:lstStyle/>
          <a:p>
            <a:r>
              <a:rPr lang="en-US" dirty="0"/>
              <a:t>Detail page for place, links from wish list and visited list </a:t>
            </a:r>
          </a:p>
          <a:p>
            <a:r>
              <a:rPr lang="en-US" dirty="0"/>
              <a:t>Delete place </a:t>
            </a:r>
          </a:p>
          <a:p>
            <a:r>
              <a:rPr lang="en-US" dirty="0"/>
              <a:t>Add date, notes, and upload a photo for a place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EE783-7B55-A54D-AA0A-72C7E4B4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299" y="1027906"/>
            <a:ext cx="670678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47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CDB7-3047-1643-B97A-50C156DB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2887-1028-2E43-BA53-39BAEA2C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</a:t>
            </a:r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visited.html</a:t>
            </a:r>
            <a:endParaRPr lang="en-US" dirty="0"/>
          </a:p>
          <a:p>
            <a:r>
              <a:rPr lang="en-US" dirty="0"/>
              <a:t>Test – verify links from /visited page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0F5F-E821-E04C-A616-537CDE72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71" y="2883694"/>
            <a:ext cx="8850748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0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AB7C-E99C-8543-BA9C-5A9BA2EB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should be different if the place is visited or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D0DA-2CC8-754D-B625-E9059EA0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35" y="2560730"/>
            <a:ext cx="3397998" cy="3355976"/>
          </a:xfrm>
        </p:spPr>
        <p:txBody>
          <a:bodyPr>
            <a:normAutofit/>
          </a:bodyPr>
          <a:lstStyle/>
          <a:p>
            <a:r>
              <a:rPr lang="en-US" dirty="0"/>
              <a:t>Change place_detail.html to this</a:t>
            </a:r>
          </a:p>
          <a:p>
            <a:endParaRPr lang="en-US" dirty="0"/>
          </a:p>
          <a:p>
            <a:r>
              <a:rPr lang="en-US" dirty="0"/>
              <a:t>Note if, else, endif structure in the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A2790-C1EC-1C46-A8B3-A357D8A0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33" y="1690688"/>
            <a:ext cx="8453344" cy="4886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A474-94D7-8344-8C25-86356BB37F51}"/>
              </a:ext>
            </a:extLst>
          </p:cNvPr>
          <p:cNvSpPr txBox="1"/>
          <p:nvPr/>
        </p:nvSpPr>
        <p:spPr>
          <a:xfrm>
            <a:off x="6282957" y="6261220"/>
            <a:ext cx="57118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place_detail.html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4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50F8-D18B-5E40-A7BA-10BB60E8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76600-6627-D546-A77D-754F44659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visited, and not-visited places have a different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5BD61-CA7F-DF47-9BF0-2D6AAA92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21" y="3048000"/>
            <a:ext cx="5512492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FA0C9-F79D-B144-90D0-A1223FBD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74878"/>
            <a:ext cx="5596218" cy="23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8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3B1A-9928-F742-BCC0-17743105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7269" cy="1892883"/>
          </a:xfrm>
        </p:spPr>
        <p:txBody>
          <a:bodyPr>
            <a:normAutofit fontScale="90000"/>
          </a:bodyPr>
          <a:lstStyle/>
          <a:p>
            <a:r>
              <a:rPr lang="en-US" dirty="0"/>
              <a:t>Re-use visited route, URL,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7D050-3F6D-5E4A-AE1B-61C2C1A5D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265"/>
            <a:ext cx="3267269" cy="3657698"/>
          </a:xfrm>
        </p:spPr>
        <p:txBody>
          <a:bodyPr/>
          <a:lstStyle/>
          <a:p>
            <a:r>
              <a:rPr lang="en-US" dirty="0"/>
              <a:t>Add a Visited! button on the place detail page, but only if the place is not visited yet</a:t>
            </a:r>
          </a:p>
          <a:p>
            <a:endParaRPr lang="en-US" dirty="0"/>
          </a:p>
          <a:p>
            <a:r>
              <a:rPr lang="en-US" dirty="0" err="1"/>
              <a:t>place_detail.html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ED986-46D0-B147-A42C-74350758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79" y="365125"/>
            <a:ext cx="7560385" cy="5811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7E9DBC-47C8-844B-B0F0-0C0AF4DEF302}"/>
              </a:ext>
            </a:extLst>
          </p:cNvPr>
          <p:cNvSpPr/>
          <p:nvPr/>
        </p:nvSpPr>
        <p:spPr>
          <a:xfrm>
            <a:off x="4426079" y="3310758"/>
            <a:ext cx="7482142" cy="16921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64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3A9-3C05-5344-A27D-655FB1B2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69E3C-EDEF-404C-BB5A-47E2E1556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button works – check Wishlist page, visited page and Admin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CBE8D-BF47-EE4C-8684-C1604EC0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37" y="2692400"/>
            <a:ext cx="7289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1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E889-DEBC-9647-8E2A-D091A375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5" y="148577"/>
            <a:ext cx="10515600" cy="1325563"/>
          </a:xfrm>
        </p:spPr>
        <p:txBody>
          <a:bodyPr/>
          <a:lstStyle/>
          <a:p>
            <a:r>
              <a:rPr lang="en-US" dirty="0"/>
              <a:t>Security problem –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4FE5-FD97-6944-88F4-C616B350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2450"/>
            <a:ext cx="277648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app lets anyone mark any place as visited</a:t>
            </a:r>
          </a:p>
          <a:p>
            <a:r>
              <a:rPr lang="en-US" dirty="0"/>
              <a:t>Modify view so users are only allowed to visit their own places</a:t>
            </a:r>
          </a:p>
          <a:p>
            <a:r>
              <a:rPr lang="en-US" dirty="0"/>
              <a:t>Check the request user matches the Place user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38B80-B59B-9E49-B646-9256C789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80" y="2801144"/>
            <a:ext cx="9264416" cy="3720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ACD595-FDD7-1545-896F-22FEB95C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56" y="1396207"/>
            <a:ext cx="6134100" cy="127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2829C9-AD07-3842-A2C3-E52313D3819F}"/>
              </a:ext>
            </a:extLst>
          </p:cNvPr>
          <p:cNvCxnSpPr>
            <a:cxnSpLocks/>
          </p:cNvCxnSpPr>
          <p:nvPr/>
        </p:nvCxnSpPr>
        <p:spPr>
          <a:xfrm>
            <a:off x="4115051" y="2031207"/>
            <a:ext cx="836005" cy="3137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829C9-AD07-3842-A2C3-E52313D3819F}"/>
              </a:ext>
            </a:extLst>
          </p:cNvPr>
          <p:cNvCxnSpPr>
            <a:cxnSpLocks/>
          </p:cNvCxnSpPr>
          <p:nvPr/>
        </p:nvCxnSpPr>
        <p:spPr>
          <a:xfrm>
            <a:off x="3027763" y="4661621"/>
            <a:ext cx="67781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799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7EEC-DB84-0E4D-8BAC-467D2DCD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E10D-2421-BC4E-84CB-BA368FA8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delete button to the </a:t>
            </a:r>
            <a:r>
              <a:rPr lang="en-US" dirty="0" err="1"/>
              <a:t>place_detail.html</a:t>
            </a:r>
            <a:r>
              <a:rPr lang="en-US" dirty="0"/>
              <a:t> template</a:t>
            </a:r>
          </a:p>
          <a:p>
            <a:r>
              <a:rPr lang="en-US" dirty="0"/>
              <a:t>Should be able to delete any place – visited or not</a:t>
            </a:r>
          </a:p>
          <a:p>
            <a:r>
              <a:rPr lang="en-US" dirty="0"/>
              <a:t>Need a new URL route, and new view</a:t>
            </a:r>
          </a:p>
        </p:txBody>
      </p:sp>
    </p:spTree>
    <p:extLst>
      <p:ext uri="{BB962C8B-B14F-4D97-AF65-F5344CB8AC3E}">
        <p14:creationId xmlns:p14="http://schemas.microsoft.com/office/powerpoint/2010/main" val="3761526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18FF-3BE4-3A45-96BD-3B371393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– new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29AA-598D-5A47-9F1B-9C1CFB24F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urls.py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36190-E7A3-AC42-B74B-DD88A16A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2" y="2452783"/>
            <a:ext cx="10631124" cy="35374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2829C9-AD07-3842-A2C3-E52313D3819F}"/>
              </a:ext>
            </a:extLst>
          </p:cNvPr>
          <p:cNvCxnSpPr>
            <a:cxnSpLocks/>
          </p:cNvCxnSpPr>
          <p:nvPr/>
        </p:nvCxnSpPr>
        <p:spPr>
          <a:xfrm>
            <a:off x="410687" y="5376325"/>
            <a:ext cx="67781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337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35A-C415-8C4A-BA07-DA472B41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– new view,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views.py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8D51-71BA-8A4A-90DB-F266D5D6E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96886" cy="4351338"/>
          </a:xfrm>
        </p:spPr>
        <p:txBody>
          <a:bodyPr/>
          <a:lstStyle/>
          <a:p>
            <a:r>
              <a:rPr lang="en-US" dirty="0"/>
              <a:t>Check that the user requesting the delete operation is the owner of the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DA39A-779C-9342-A3C5-B110891A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05" y="1825625"/>
            <a:ext cx="8161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6583-7EF1-ED45-A72A-F7B55BA8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41" y="365125"/>
            <a:ext cx="4198775" cy="2527365"/>
          </a:xfrm>
        </p:spPr>
        <p:txBody>
          <a:bodyPr>
            <a:normAutofit/>
          </a:bodyPr>
          <a:lstStyle/>
          <a:p>
            <a:r>
              <a:rPr lang="en-US" dirty="0"/>
              <a:t>Add button to </a:t>
            </a:r>
            <a:r>
              <a:rPr lang="en-US" dirty="0" err="1"/>
              <a:t>place_detail.html</a:t>
            </a:r>
            <a:r>
              <a:rPr lang="en-US" dirty="0"/>
              <a:t>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3BCA-AFB7-CD4E-92A4-36E1ADE54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2489"/>
            <a:ext cx="3136641" cy="3284473"/>
          </a:xfrm>
        </p:spPr>
        <p:txBody>
          <a:bodyPr/>
          <a:lstStyle/>
          <a:p>
            <a:r>
              <a:rPr lang="en-US" dirty="0"/>
              <a:t>Notice it's after the {% endif %} and before the    {% </a:t>
            </a:r>
            <a:r>
              <a:rPr lang="en-US" dirty="0" err="1"/>
              <a:t>endblock</a:t>
            </a:r>
            <a:r>
              <a:rPr lang="en-US" dirty="0"/>
              <a:t> %}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28467-4160-1846-A5C5-50CAF8CB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78" y="13916"/>
            <a:ext cx="6695622" cy="68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CFD1-078F-6F4D-8B48-387CC06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79288" cy="1325563"/>
          </a:xfrm>
        </p:spPr>
        <p:txBody>
          <a:bodyPr/>
          <a:lstStyle/>
          <a:p>
            <a:r>
              <a:rPr lang="en-US" dirty="0"/>
              <a:t>Place detail – for visited 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93E14-F8EB-0243-A232-8276D823A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2957"/>
            <a:ext cx="5732721" cy="3774005"/>
          </a:xfrm>
        </p:spPr>
        <p:txBody>
          <a:bodyPr/>
          <a:lstStyle/>
          <a:p>
            <a:r>
              <a:rPr lang="en-US" dirty="0"/>
              <a:t>Add/edit photo, notes, date visited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09730-6760-D940-B524-086623A2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331" y="0"/>
            <a:ext cx="367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1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6D04-CD07-CD4F-812A-FD6E20E5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delete button shown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97E7-0F6D-1046-8F44-8A1F7BA9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734" y="1825625"/>
            <a:ext cx="4729065" cy="4705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Click the button to delete the Place</a:t>
            </a:r>
          </a:p>
          <a:p>
            <a:r>
              <a:rPr lang="en-US" dirty="0"/>
              <a:t>Verify in admin console</a:t>
            </a:r>
          </a:p>
          <a:p>
            <a:endParaRPr lang="en-US" dirty="0"/>
          </a:p>
          <a:p>
            <a:r>
              <a:rPr lang="en-US" dirty="0"/>
              <a:t>But we have a user experience (UX) issue </a:t>
            </a:r>
          </a:p>
          <a:p>
            <a:r>
              <a:rPr lang="en-US" dirty="0"/>
              <a:t>Deleting is a destructive action, but the button is the same blue as the visited buttons</a:t>
            </a:r>
          </a:p>
          <a:p>
            <a:pPr lvl="1"/>
            <a:r>
              <a:rPr lang="en-US" dirty="0"/>
              <a:t>Better to have a visual clue that this button is a destructive action</a:t>
            </a:r>
          </a:p>
          <a:p>
            <a:r>
              <a:rPr lang="en-US" dirty="0"/>
              <a:t>There's no confirmation before deleting </a:t>
            </a:r>
          </a:p>
          <a:p>
            <a:pPr lvl="1"/>
            <a:r>
              <a:rPr lang="en-US" dirty="0"/>
              <a:t>Make sure user really wants to delete, and provide a way to cancel the operation if the button was clicked by accident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F50E6-C901-5B4D-B9BF-E6B7DB0E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631233"/>
            <a:ext cx="5867271" cy="29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38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58F9-6402-2A48-8894-726D24C8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button color -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00B8-7C18-F541-A216-56EB0DD8E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706"/>
            <a:ext cx="10515600" cy="4351338"/>
          </a:xfrm>
        </p:spPr>
        <p:txBody>
          <a:bodyPr/>
          <a:lstStyle/>
          <a:p>
            <a:r>
              <a:rPr lang="en-US" dirty="0"/>
              <a:t>Replace </a:t>
            </a:r>
            <a:r>
              <a:rPr lang="en-US" dirty="0" err="1"/>
              <a:t>travel_wishlist</a:t>
            </a:r>
            <a:r>
              <a:rPr lang="en-US" dirty="0"/>
              <a:t>/static/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styles.css</a:t>
            </a:r>
            <a:r>
              <a:rPr lang="en-US" dirty="0"/>
              <a:t> with this CSS</a:t>
            </a:r>
          </a:p>
          <a:p>
            <a:r>
              <a:rPr lang="en-US" dirty="0">
                <a:hlinkClick r:id="rId2"/>
              </a:rPr>
              <a:t>https://git.io/fjf7j</a:t>
            </a:r>
            <a:endParaRPr lang="en-US" dirty="0"/>
          </a:p>
          <a:p>
            <a:r>
              <a:rPr lang="en-US" dirty="0"/>
              <a:t>Includes these style rules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Button is now red</a:t>
            </a:r>
          </a:p>
          <a:p>
            <a:r>
              <a:rPr lang="en-US" dirty="0"/>
              <a:t>Adjust styles if desired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E6BD9-B3D3-414F-960B-3F5D8928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53" y="2179045"/>
            <a:ext cx="3048000" cy="952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A168B-4CCE-C54E-897C-E8C0C5C3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95" y="3257051"/>
            <a:ext cx="6763139" cy="3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53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22-3516-3D43-BA17-56D10D28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sure? JavaScript (JS)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1E1D-3658-8F4D-AECA-7367B839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937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JavaScript, CSS, and decorative site images are types of static files used by websites</a:t>
            </a:r>
          </a:p>
          <a:p>
            <a:r>
              <a:rPr lang="en-US" dirty="0"/>
              <a:t>Every user who visits the site will be served the same JS, CSS and decorative images (e.g. logos, banners, background images)</a:t>
            </a:r>
          </a:p>
          <a:p>
            <a:endParaRPr lang="en-US" dirty="0"/>
          </a:p>
          <a:p>
            <a:r>
              <a:rPr lang="en-US" dirty="0"/>
              <a:t>We've already got a </a:t>
            </a:r>
            <a:r>
              <a:rPr lang="en-US" dirty="0" err="1"/>
              <a:t>travel_wishlist</a:t>
            </a:r>
            <a:r>
              <a:rPr lang="en-US" dirty="0"/>
              <a:t>/static/</a:t>
            </a:r>
            <a:r>
              <a:rPr lang="en-US" dirty="0" err="1"/>
              <a:t>css</a:t>
            </a:r>
            <a:r>
              <a:rPr lang="en-US" dirty="0"/>
              <a:t> directory</a:t>
            </a:r>
          </a:p>
          <a:p>
            <a:r>
              <a:rPr lang="en-US" dirty="0"/>
              <a:t>Inside the </a:t>
            </a:r>
            <a:r>
              <a:rPr lang="en-US" dirty="0" err="1"/>
              <a:t>travel_wishlist</a:t>
            </a:r>
            <a:r>
              <a:rPr lang="en-US" dirty="0"/>
              <a:t>/static/ directory, create two new directories: </a:t>
            </a:r>
            <a:r>
              <a:rPr lang="en-US" b="1" dirty="0" err="1"/>
              <a:t>img</a:t>
            </a:r>
            <a:r>
              <a:rPr lang="en-US" dirty="0"/>
              <a:t> and </a:t>
            </a:r>
            <a:r>
              <a:rPr lang="en-US" b="1" dirty="0" err="1"/>
              <a:t>js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A9AF2-4802-C54D-8F29-BFAFBE2D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4" y="1690688"/>
            <a:ext cx="3567121" cy="42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7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A022-3516-3D43-BA17-56D10D28F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94"/>
            <a:ext cx="10515600" cy="1325563"/>
          </a:xfrm>
        </p:spPr>
        <p:txBody>
          <a:bodyPr/>
          <a:lstStyle/>
          <a:p>
            <a:r>
              <a:rPr lang="en-US" dirty="0"/>
              <a:t>Static Files, Media Files and Dynamic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1E1D-3658-8F4D-AECA-7367B839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1" y="1341375"/>
            <a:ext cx="7914291" cy="4867767"/>
          </a:xfrm>
        </p:spPr>
        <p:txBody>
          <a:bodyPr>
            <a:noAutofit/>
          </a:bodyPr>
          <a:lstStyle/>
          <a:p>
            <a:r>
              <a:rPr lang="en-US" sz="2000" dirty="0"/>
              <a:t>Pages in our site are </a:t>
            </a:r>
            <a:r>
              <a:rPr lang="en-US" sz="2000" b="1" dirty="0"/>
              <a:t>dynamic</a:t>
            </a:r>
            <a:r>
              <a:rPr lang="en-US" sz="2000" dirty="0"/>
              <a:t> – generated by Python, by running application code, often using data from the database</a:t>
            </a:r>
          </a:p>
          <a:p>
            <a:r>
              <a:rPr lang="en-US" sz="2000" dirty="0"/>
              <a:t>If one user visits the site, they’ll see different content to another user</a:t>
            </a:r>
          </a:p>
          <a:p>
            <a:r>
              <a:rPr lang="en-US" sz="2000" dirty="0"/>
              <a:t>JavaScript, CSS, and decorative site images are </a:t>
            </a:r>
            <a:r>
              <a:rPr lang="en-US" sz="2000" b="1" dirty="0"/>
              <a:t>static</a:t>
            </a:r>
            <a:r>
              <a:rPr lang="en-US" sz="2000" dirty="0"/>
              <a:t> files</a:t>
            </a:r>
          </a:p>
          <a:p>
            <a:pPr lvl="1"/>
            <a:r>
              <a:rPr lang="en-US" sz="1600" dirty="0"/>
              <a:t>Every user who visits the site will be served the same JS, CSS and decorative images (e.g. logos, banners, background images)</a:t>
            </a:r>
          </a:p>
          <a:p>
            <a:pPr lvl="1"/>
            <a:r>
              <a:rPr lang="en-US" sz="1600" dirty="0"/>
              <a:t>These static files are part of our project. </a:t>
            </a:r>
          </a:p>
          <a:p>
            <a:pPr lvl="1"/>
            <a:r>
              <a:rPr lang="en-US" sz="1600" dirty="0"/>
              <a:t>No code runs to generate these files – they are pre-made </a:t>
            </a:r>
          </a:p>
          <a:p>
            <a:r>
              <a:rPr lang="en-US" sz="2000" dirty="0"/>
              <a:t>There are also </a:t>
            </a:r>
            <a:r>
              <a:rPr lang="en-US" sz="2000" b="1" dirty="0"/>
              <a:t>media</a:t>
            </a:r>
            <a:r>
              <a:rPr lang="en-US" sz="2000" dirty="0"/>
              <a:t> files </a:t>
            </a:r>
          </a:p>
          <a:p>
            <a:pPr lvl="1"/>
            <a:r>
              <a:rPr lang="en-US" sz="1600" dirty="0"/>
              <a:t>Images, PDFs, other files generated by our site, or uploaded by users</a:t>
            </a:r>
          </a:p>
          <a:p>
            <a:pPr lvl="1"/>
            <a:r>
              <a:rPr lang="en-US" sz="1600" dirty="0"/>
              <a:t>Media files can change, be deleted, new files added </a:t>
            </a:r>
          </a:p>
          <a:p>
            <a:pPr lvl="1"/>
            <a:r>
              <a:rPr lang="en-US" sz="1600" dirty="0"/>
              <a:t>Soon: users will be able to upload images – these will be handled as media files</a:t>
            </a:r>
          </a:p>
          <a:p>
            <a:r>
              <a:rPr lang="en-US" sz="2000" dirty="0"/>
              <a:t>When we deploy our site, we’ll need to host and serve app code + dynamic pages in a different way to hosting and serving static or media files</a:t>
            </a:r>
          </a:p>
          <a:p>
            <a:r>
              <a:rPr lang="en-US" sz="2000" dirty="0"/>
              <a:t>It’s more efficient (and cheaper) to use an app code server for Python code, and a separate static file server for static and media files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A9AF2-4802-C54D-8F29-BFAFBE2D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39" y="1911406"/>
            <a:ext cx="3567121" cy="42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96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566-64A7-F24D-B77F-80C407B8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337E9-5A96-B64C-9A13-DCDE4558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travel_wishlist</a:t>
            </a:r>
            <a:r>
              <a:rPr lang="en-US" dirty="0"/>
              <a:t>/static/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confirm_delete.js</a:t>
            </a:r>
            <a:endParaRPr lang="en-US" dirty="0"/>
          </a:p>
          <a:p>
            <a:r>
              <a:rPr lang="en-US" dirty="0"/>
              <a:t>Get this code: </a:t>
            </a:r>
            <a:r>
              <a:rPr lang="en-US" dirty="0">
                <a:hlinkClick r:id="rId2"/>
              </a:rPr>
              <a:t>https://git.io/fjf5t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73F5A-204E-1342-AB56-D61CB3CB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12" y="1690688"/>
            <a:ext cx="2565400" cy="28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12D43-E325-8844-8364-A21FCCD96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06" y="3143998"/>
            <a:ext cx="6896100" cy="32258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58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304E-08BF-2A44-BC70-11BF204C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59" y="709845"/>
            <a:ext cx="4038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Add JavaScript code to </a:t>
            </a:r>
            <a:r>
              <a:rPr lang="en-US" dirty="0" err="1"/>
              <a:t>place_detail.html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6393-6402-084A-AF86-2964B725E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" y="2707340"/>
            <a:ext cx="3464859" cy="3433763"/>
          </a:xfrm>
        </p:spPr>
        <p:txBody>
          <a:bodyPr/>
          <a:lstStyle/>
          <a:p>
            <a:r>
              <a:rPr lang="en-US" dirty="0"/>
              <a:t>Load static files</a:t>
            </a:r>
          </a:p>
          <a:p>
            <a:endParaRPr lang="en-US" dirty="0"/>
          </a:p>
          <a:p>
            <a:r>
              <a:rPr lang="en-US" dirty="0"/>
              <a:t>Add script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C3688-68BC-EA44-84C5-8C023DA00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140820"/>
            <a:ext cx="5778500" cy="6540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53BB8D-FDEA-4C4B-ABBC-CB5439AAF732}"/>
              </a:ext>
            </a:extLst>
          </p:cNvPr>
          <p:cNvCxnSpPr>
            <a:cxnSpLocks/>
          </p:cNvCxnSpPr>
          <p:nvPr/>
        </p:nvCxnSpPr>
        <p:spPr>
          <a:xfrm flipV="1">
            <a:off x="4586743" y="522007"/>
            <a:ext cx="988556" cy="1878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03A80-3C22-C543-9BA4-04CF91AB9394}"/>
              </a:ext>
            </a:extLst>
          </p:cNvPr>
          <p:cNvCxnSpPr>
            <a:cxnSpLocks/>
          </p:cNvCxnSpPr>
          <p:nvPr/>
        </p:nvCxnSpPr>
        <p:spPr>
          <a:xfrm>
            <a:off x="4739295" y="5679842"/>
            <a:ext cx="836005" cy="3137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05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0ADA-AB42-D14D-ADD3-FCE541CF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3" y="123545"/>
            <a:ext cx="10515600" cy="1325563"/>
          </a:xfrm>
        </p:spPr>
        <p:txBody>
          <a:bodyPr/>
          <a:lstStyle/>
          <a:p>
            <a:r>
              <a:rPr lang="en-US" dirty="0"/>
              <a:t>Try deleting a place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AD596-B288-3047-B586-327CD0975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3" y="1449108"/>
            <a:ext cx="10515600" cy="4351338"/>
          </a:xfrm>
        </p:spPr>
        <p:txBody>
          <a:bodyPr/>
          <a:lstStyle/>
          <a:p>
            <a:r>
              <a:rPr lang="en-US" dirty="0"/>
              <a:t>Are you sure? Alert dialog</a:t>
            </a:r>
          </a:p>
          <a:p>
            <a:r>
              <a:rPr lang="en-US" dirty="0"/>
              <a:t>Nothing is deleted if you press Cancel</a:t>
            </a:r>
          </a:p>
          <a:p>
            <a:r>
              <a:rPr lang="en-US" dirty="0"/>
              <a:t>Place is deleted if you press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9E949-B43F-D345-A04B-E41DDA23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88" y="3379482"/>
            <a:ext cx="7337611" cy="3323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774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1B614-4007-E34C-B8EA-6A6BA9FC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decorative image for site 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E58F-7D01-A543-BEC3-31367548A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449738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Either this image, or another image of your choice </a:t>
            </a:r>
          </a:p>
          <a:p>
            <a:r>
              <a:rPr lang="en-US" dirty="0">
                <a:hlinkClick r:id="rId2"/>
              </a:rPr>
              <a:t>https://git.io/fjf5T</a:t>
            </a:r>
            <a:r>
              <a:rPr lang="en-US" dirty="0"/>
              <a:t> </a:t>
            </a:r>
          </a:p>
          <a:p>
            <a:r>
              <a:rPr lang="en-US" dirty="0"/>
              <a:t>Save in </a:t>
            </a:r>
          </a:p>
          <a:p>
            <a:r>
              <a:rPr lang="en-US" dirty="0" err="1"/>
              <a:t>travel_wishlist</a:t>
            </a:r>
            <a:r>
              <a:rPr lang="en-US" dirty="0"/>
              <a:t>/static/</a:t>
            </a:r>
            <a:r>
              <a:rPr lang="en-US" dirty="0" err="1"/>
              <a:t>img</a:t>
            </a:r>
            <a:r>
              <a:rPr lang="en-US" dirty="0"/>
              <a:t>/ as </a:t>
            </a:r>
            <a:r>
              <a:rPr lang="en-US" b="1" dirty="0" err="1"/>
              <a:t>jtree.jpg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use another image: </a:t>
            </a:r>
            <a:r>
              <a:rPr lang="en-US" dirty="0">
                <a:hlinkClick r:id="rId3"/>
              </a:rPr>
              <a:t>https://unsplash.com</a:t>
            </a:r>
            <a:r>
              <a:rPr lang="en-US" dirty="0"/>
              <a:t>  is a good resource for free, high-quality images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4E0EF-9263-2848-A32F-65DFD1BB4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16" y="2294965"/>
            <a:ext cx="4256507" cy="28539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688194-BD7E-8840-9B63-2B21C960F379}"/>
              </a:ext>
            </a:extLst>
          </p:cNvPr>
          <p:cNvSpPr/>
          <p:nvPr/>
        </p:nvSpPr>
        <p:spPr>
          <a:xfrm>
            <a:off x="8060975" y="5568509"/>
            <a:ext cx="3604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b="0" i="0" dirty="0">
                <a:solidFill>
                  <a:srgbClr val="999999"/>
                </a:solidFill>
                <a:effectLst/>
                <a:latin typeface="-apple-system"/>
                <a:hlinkClick r:id="rId5"/>
              </a:rPr>
              <a:t>Pawel Nolbert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b="0" i="0" dirty="0">
                <a:solidFill>
                  <a:srgbClr val="999999"/>
                </a:solidFill>
                <a:effectLst/>
                <a:latin typeface="-apple-system"/>
                <a:hlinkClick r:id="rId6"/>
              </a:rPr>
              <a:t>Unsplash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001A3-E4BD-4549-985A-1DC2E79C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872" y="2469767"/>
            <a:ext cx="2256986" cy="3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8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BCC7B-F64D-8249-9310-149FB8C3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365125"/>
            <a:ext cx="9105900" cy="6032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F856F3-D2E6-564B-B016-D0DC872F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39620"/>
            <a:ext cx="8388393" cy="764428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000" dirty="0"/>
              <a:t>Display image behind site header 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22A9-12EF-F443-8F98-394C7715F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238" y="2506662"/>
            <a:ext cx="5074562" cy="1061291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base.html</a:t>
            </a:r>
            <a:r>
              <a:rPr lang="en-US" dirty="0"/>
              <a:t>, give the h1 element the id="site-header"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CC352-83BF-9E42-B8D5-A7099B6AA40E}"/>
              </a:ext>
            </a:extLst>
          </p:cNvPr>
          <p:cNvSpPr/>
          <p:nvPr/>
        </p:nvSpPr>
        <p:spPr>
          <a:xfrm>
            <a:off x="5555546" y="5807631"/>
            <a:ext cx="5798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travel_wishlist</a:t>
            </a:r>
            <a:r>
              <a:rPr lang="en-US" dirty="0"/>
              <a:t>/templates/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base.html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28AF1A-0976-1541-BF85-DD5B7AE4C37E}"/>
              </a:ext>
            </a:extLst>
          </p:cNvPr>
          <p:cNvCxnSpPr>
            <a:cxnSpLocks/>
          </p:cNvCxnSpPr>
          <p:nvPr/>
        </p:nvCxnSpPr>
        <p:spPr>
          <a:xfrm flipH="1">
            <a:off x="2007347" y="2373919"/>
            <a:ext cx="707277" cy="2654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87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3F33-BEE7-C345-AEEE-7506649E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7" y="365125"/>
            <a:ext cx="4288221" cy="1983628"/>
          </a:xfrm>
        </p:spPr>
        <p:txBody>
          <a:bodyPr>
            <a:normAutofit/>
          </a:bodyPr>
          <a:lstStyle/>
          <a:p>
            <a:r>
              <a:rPr lang="en-US" dirty="0"/>
              <a:t>Image displayed on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3084-2E64-1049-A662-B0695D97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63" y="2142908"/>
            <a:ext cx="3988907" cy="3433763"/>
          </a:xfrm>
        </p:spPr>
        <p:txBody>
          <a:bodyPr/>
          <a:lstStyle/>
          <a:p>
            <a:r>
              <a:rPr lang="en-US" dirty="0"/>
              <a:t>Styles for header are from the new style.css file you just added</a:t>
            </a:r>
          </a:p>
          <a:p>
            <a:r>
              <a:rPr lang="en-US" dirty="0"/>
              <a:t>If you used a file with another name, change it in the CSS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016D3-740A-5A41-8B7C-DA4D5E9D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58" y="365125"/>
            <a:ext cx="7234286" cy="5058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ACE91-3F13-AF41-A81E-AEEFE4AA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65" y="4698124"/>
            <a:ext cx="6675668" cy="2009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28AF1A-0976-1541-BF85-DD5B7AE4C37E}"/>
              </a:ext>
            </a:extLst>
          </p:cNvPr>
          <p:cNvCxnSpPr>
            <a:cxnSpLocks/>
          </p:cNvCxnSpPr>
          <p:nvPr/>
        </p:nvCxnSpPr>
        <p:spPr>
          <a:xfrm flipH="1">
            <a:off x="4202442" y="4698124"/>
            <a:ext cx="203980" cy="4336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9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C089-267F-E44D-B7B5-7D62B003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55B2-DA1F-BC48-BED8-9DBB7515A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https://github.com/claraj/wishlist_with_uploads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3B71-B7B4-454A-83E9-F7B265C3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Review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54776-84FD-3A49-9BCB-9F96C8EE4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displayed on the detail page, for places that have been visited </a:t>
            </a:r>
          </a:p>
          <a:p>
            <a:r>
              <a:rPr lang="en-US" dirty="0"/>
              <a:t>User can enter the date they visited the place</a:t>
            </a:r>
          </a:p>
          <a:p>
            <a:r>
              <a:rPr lang="en-US" dirty="0"/>
              <a:t>Notes</a:t>
            </a:r>
          </a:p>
          <a:p>
            <a:r>
              <a:rPr lang="en-US" dirty="0"/>
              <a:t>Upload a photo</a:t>
            </a:r>
          </a:p>
          <a:p>
            <a:r>
              <a:rPr lang="en-US" dirty="0"/>
              <a:t>All fields are optional</a:t>
            </a:r>
          </a:p>
          <a:p>
            <a:endParaRPr lang="en-US" dirty="0"/>
          </a:p>
          <a:p>
            <a:r>
              <a:rPr lang="en-US" dirty="0"/>
              <a:t>Use can edit the information or change the photograph</a:t>
            </a:r>
          </a:p>
        </p:txBody>
      </p:sp>
    </p:spTree>
    <p:extLst>
      <p:ext uri="{BB962C8B-B14F-4D97-AF65-F5344CB8AC3E}">
        <p14:creationId xmlns:p14="http://schemas.microsoft.com/office/powerpoint/2010/main" val="626191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61F08-B333-B84C-BE4F-9E29C47B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44" y="197597"/>
            <a:ext cx="9427855" cy="6346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6FA920-5B38-EA43-954A-64AC7495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29" y="413242"/>
            <a:ext cx="5096435" cy="1822263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Form to update user's notes, photo, date 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C2F04-C1D4-574F-8998-CB328EFF9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41" y="4150692"/>
            <a:ext cx="4141694" cy="1470213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Need new form </a:t>
            </a:r>
          </a:p>
          <a:p>
            <a:r>
              <a:rPr lang="en-US" dirty="0"/>
              <a:t>Add to  </a:t>
            </a:r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forms.py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D1E486-CFDC-0B40-BBAA-2F5BBF429C1C}"/>
              </a:ext>
            </a:extLst>
          </p:cNvPr>
          <p:cNvSpPr/>
          <p:nvPr/>
        </p:nvSpPr>
        <p:spPr>
          <a:xfrm>
            <a:off x="5644055" y="5850235"/>
            <a:ext cx="638658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By default, Python displays date inputs as plain text. The extra </a:t>
            </a:r>
            <a:r>
              <a:rPr lang="en-US" sz="1600" dirty="0" err="1"/>
              <a:t>DateInput</a:t>
            </a:r>
            <a:r>
              <a:rPr lang="en-US" sz="1600" dirty="0"/>
              <a:t> class overrides this and uses a HTML date element instead  </a:t>
            </a:r>
            <a:r>
              <a:rPr lang="en-US" sz="1600" dirty="0">
                <a:hlinkClick r:id="rId3"/>
              </a:rPr>
              <a:t>https://docs.djangoproject.com/en/2.1/ref/forms/widgets/#dateinput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97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6F0B1-E725-DC46-8416-14F70996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3" y="580278"/>
            <a:ext cx="11809593" cy="5999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A838C-E43D-924C-A487-6E171B51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906" y="143435"/>
            <a:ext cx="6078069" cy="1954306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3200" dirty="0" err="1"/>
              <a:t>travel_wishlist</a:t>
            </a:r>
            <a:r>
              <a:rPr lang="en-US" sz="3200" dirty="0"/>
              <a:t>/</a:t>
            </a:r>
            <a:r>
              <a:rPr lang="en-US" sz="3200" dirty="0" err="1"/>
              <a:t>views.py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Modify </a:t>
            </a:r>
            <a:r>
              <a:rPr lang="en-US" sz="3200" dirty="0" err="1"/>
              <a:t>place_detail</a:t>
            </a:r>
            <a:r>
              <a:rPr lang="en-US" sz="3200" dirty="0"/>
              <a:t> route</a:t>
            </a:r>
            <a:br>
              <a:rPr lang="en-US" sz="3200" dirty="0"/>
            </a:br>
            <a:r>
              <a:rPr lang="en-US" sz="2400" dirty="0"/>
              <a:t>import </a:t>
            </a:r>
            <a:r>
              <a:rPr lang="en-US" sz="2400" dirty="0" err="1"/>
              <a:t>TripReviewForm</a:t>
            </a:r>
            <a:r>
              <a:rPr lang="en-US" sz="2400" dirty="0"/>
              <a:t> at the top of the file, and </a:t>
            </a:r>
            <a:br>
              <a:rPr lang="en-US" sz="2400" dirty="0"/>
            </a:br>
            <a:r>
              <a:rPr lang="en-US" sz="2400" dirty="0"/>
              <a:t>from </a:t>
            </a:r>
            <a:r>
              <a:rPr lang="en-US" sz="2400" dirty="0" err="1"/>
              <a:t>django.contrib</a:t>
            </a:r>
            <a:r>
              <a:rPr lang="en-US" sz="2400" dirty="0"/>
              <a:t> import messages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8146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E5DE3-BAAE-9643-9F21-7E72B1C1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0" y="199091"/>
            <a:ext cx="9766300" cy="654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DC35C-CCFD-C74C-98BC-A383D73A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952" y="365125"/>
            <a:ext cx="5414683" cy="1427816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3600" dirty="0"/>
              <a:t>Display form in the template: </a:t>
            </a:r>
            <a:r>
              <a:rPr lang="en-US" sz="3600" dirty="0" err="1"/>
              <a:t>place_detail.html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6B4C-B595-9443-8DDB-2C774211F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952" y="2420471"/>
            <a:ext cx="5181601" cy="2097741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n-US" b="1" dirty="0"/>
              <a:t>Replace only</a:t>
            </a:r>
            <a:r>
              <a:rPr lang="en-US" dirty="0"/>
              <a:t> the part of the template in the {% </a:t>
            </a:r>
            <a:r>
              <a:rPr lang="en-US" dirty="0" err="1"/>
              <a:t>place.visited</a:t>
            </a:r>
            <a:r>
              <a:rPr lang="en-US" dirty="0"/>
              <a:t> %} block with this</a:t>
            </a:r>
          </a:p>
          <a:p>
            <a:r>
              <a:rPr lang="en-US" dirty="0"/>
              <a:t>Full code listing at </a:t>
            </a:r>
            <a:r>
              <a:rPr lang="en-US" dirty="0">
                <a:hlinkClick r:id="rId3"/>
              </a:rPr>
              <a:t>https://git.io/fjf5Q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322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CF10-22D3-514B-AA54-5CC914CC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review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5D1C4-9DA8-5D47-ADAB-6445878D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024" cy="4351338"/>
          </a:xfrm>
        </p:spPr>
        <p:txBody>
          <a:bodyPr/>
          <a:lstStyle/>
          <a:p>
            <a:r>
              <a:rPr lang="en-US" dirty="0"/>
              <a:t>Data is saved</a:t>
            </a:r>
          </a:p>
          <a:p>
            <a:r>
              <a:rPr lang="en-US" dirty="0"/>
              <a:t>Can edit data in form and save</a:t>
            </a:r>
          </a:p>
          <a:p>
            <a:endParaRPr lang="en-US" dirty="0"/>
          </a:p>
          <a:p>
            <a:r>
              <a:rPr lang="en-US" dirty="0"/>
              <a:t>Date, and notes work</a:t>
            </a:r>
          </a:p>
          <a:p>
            <a:endParaRPr lang="en-US" dirty="0"/>
          </a:p>
          <a:p>
            <a:r>
              <a:rPr lang="en-US" dirty="0"/>
              <a:t>Photo upload doesn't work yet – you can upload a photo, but the page displays a broken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14E7-EE27-574C-BCB2-DDEF83DD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82" y="0"/>
            <a:ext cx="4017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3B1C-3170-2342-99D3-49DD8F8A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8E35F-5606-D749-AA84-D6FB41443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last two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38A2D-2C2A-774E-BD6F-DE57AA12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34" y="2779059"/>
            <a:ext cx="11162027" cy="339790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5B2847-CE48-6D46-A2B7-E9983BCFFFF8}"/>
              </a:ext>
            </a:extLst>
          </p:cNvPr>
          <p:cNvCxnSpPr>
            <a:cxnSpLocks/>
          </p:cNvCxnSpPr>
          <p:nvPr/>
        </p:nvCxnSpPr>
        <p:spPr>
          <a:xfrm>
            <a:off x="-18149" y="4478011"/>
            <a:ext cx="836005" cy="3137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B217C-E388-8B43-9068-ECFDBC715172}"/>
              </a:ext>
            </a:extLst>
          </p:cNvPr>
          <p:cNvCxnSpPr>
            <a:cxnSpLocks/>
          </p:cNvCxnSpPr>
          <p:nvPr/>
        </p:nvCxnSpPr>
        <p:spPr>
          <a:xfrm>
            <a:off x="0" y="5536407"/>
            <a:ext cx="836005" cy="31376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22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6130-9AD3-F446-B05A-62D6B068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82" y="161691"/>
            <a:ext cx="10887635" cy="1325563"/>
          </a:xfrm>
        </p:spPr>
        <p:txBody>
          <a:bodyPr>
            <a:normAutofit/>
          </a:bodyPr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urls.py</a:t>
            </a:r>
            <a:r>
              <a:rPr lang="en-US" dirty="0"/>
              <a:t> - this is the main project </a:t>
            </a:r>
            <a:r>
              <a:rPr lang="en-US" dirty="0" err="1"/>
              <a:t>urls.py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9BCF-B1F8-274D-9C31-EAA4A3736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146"/>
            <a:ext cx="10515600" cy="4351338"/>
          </a:xfrm>
        </p:spPr>
        <p:txBody>
          <a:bodyPr/>
          <a:lstStyle/>
          <a:p>
            <a:r>
              <a:rPr lang="en-US" dirty="0"/>
              <a:t>Add static URLs for media files </a:t>
            </a:r>
          </a:p>
          <a:p>
            <a:r>
              <a:rPr lang="en-US" dirty="0"/>
              <a:t>We'll revisit this when we deploy this site – won't be able to use the host server file system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ADE0B-0D62-334B-A258-02FFBB8C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83" y="2813594"/>
            <a:ext cx="8526517" cy="3754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71922E-F48E-5948-8CD9-EEA711F1EFFC}"/>
              </a:ext>
            </a:extLst>
          </p:cNvPr>
          <p:cNvSpPr/>
          <p:nvPr/>
        </p:nvSpPr>
        <p:spPr>
          <a:xfrm>
            <a:off x="2932386" y="4948518"/>
            <a:ext cx="8219708" cy="145228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97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047A-6D0B-B847-8213-1E5C4CDB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try to upload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E3198-E5F2-624F-BE2D-842A235E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1941" cy="4351338"/>
          </a:xfrm>
        </p:spPr>
        <p:txBody>
          <a:bodyPr/>
          <a:lstStyle/>
          <a:p>
            <a:r>
              <a:rPr lang="en-US" dirty="0"/>
              <a:t>Should be uploaded and displayed 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E1140-BE73-C041-B850-0B997FC1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528" y="0"/>
            <a:ext cx="404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84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0DE0-892A-2449-B537-C12AB149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media/</a:t>
            </a:r>
            <a:r>
              <a:rPr lang="en-US" dirty="0" err="1"/>
              <a:t>user_images</a:t>
            </a:r>
            <a:r>
              <a:rPr lang="en-US" dirty="0"/>
              <a:t> directory created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BAF1-7E31-EA47-B405-D13C9093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2553" cy="4351338"/>
          </a:xfrm>
        </p:spPr>
        <p:txBody>
          <a:bodyPr/>
          <a:lstStyle/>
          <a:p>
            <a:r>
              <a:rPr lang="en-US" dirty="0"/>
              <a:t>Notice same directory name as defined in model </a:t>
            </a:r>
            <a:r>
              <a:rPr lang="en-US" dirty="0" err="1"/>
              <a:t>ImageFileField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44327-A973-3A4A-B313-FAEF82B9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570" y="1825625"/>
            <a:ext cx="2799230" cy="3750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AE73F-3458-4245-A9EF-E147E95D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3" y="3209365"/>
            <a:ext cx="7946772" cy="18983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9738D8-428E-7146-91D7-1BA123AB998F}"/>
              </a:ext>
            </a:extLst>
          </p:cNvPr>
          <p:cNvCxnSpPr>
            <a:cxnSpLocks/>
          </p:cNvCxnSpPr>
          <p:nvPr/>
        </p:nvCxnSpPr>
        <p:spPr>
          <a:xfrm flipV="1">
            <a:off x="4356847" y="4964252"/>
            <a:ext cx="196280" cy="106927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4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647B-AF59-844A-9453-33DBC098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vs static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CA87-C189-374E-8CAB-D0FC67E5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Static files – part of the application; usually same files served to every user who visits any one page</a:t>
            </a:r>
          </a:p>
          <a:p>
            <a:pPr lvl="1"/>
            <a:r>
              <a:rPr lang="en-US" dirty="0"/>
              <a:t>You know how many files you have </a:t>
            </a:r>
          </a:p>
          <a:p>
            <a:pPr lvl="1"/>
            <a:r>
              <a:rPr lang="en-US" dirty="0"/>
              <a:t>Provide files as part of the application</a:t>
            </a:r>
          </a:p>
          <a:p>
            <a:endParaRPr lang="en-US" dirty="0"/>
          </a:p>
          <a:p>
            <a:r>
              <a:rPr lang="en-US" dirty="0"/>
              <a:t>Media files – may be user uploads, or dynamically generated. Can be images, music, binary files, word documents, PDFs, 3D printer files...</a:t>
            </a:r>
          </a:p>
          <a:p>
            <a:pPr lvl="1"/>
            <a:r>
              <a:rPr lang="en-US" dirty="0"/>
              <a:t>Files can change often, storage space needed is less predictable</a:t>
            </a:r>
          </a:p>
          <a:p>
            <a:pPr lvl="1"/>
            <a:r>
              <a:rPr lang="en-US" dirty="0"/>
              <a:t>Created, edited, modified as application runs</a:t>
            </a:r>
          </a:p>
          <a:p>
            <a:pPr lvl="1"/>
            <a:endParaRPr lang="en-US" dirty="0"/>
          </a:p>
          <a:p>
            <a:r>
              <a:rPr lang="en-US" dirty="0"/>
              <a:t>Deployed sites often handle static and media files separately</a:t>
            </a:r>
          </a:p>
        </p:txBody>
      </p:sp>
    </p:spTree>
    <p:extLst>
      <p:ext uri="{BB962C8B-B14F-4D97-AF65-F5344CB8AC3E}">
        <p14:creationId xmlns:p14="http://schemas.microsoft.com/office/powerpoint/2010/main" val="279957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1FBA-D459-754B-A24E-01077A08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Users: uploads, per-user </a:t>
            </a:r>
            <a:r>
              <a:rPr lang="en-US" dirty="0" err="1"/>
              <a:t>wishlists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B68BF-88CF-AA48-ABF0-156CA73C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security and cost reasons, it's a good idea to manage who can upload files to your server </a:t>
            </a:r>
          </a:p>
          <a:p>
            <a:r>
              <a:rPr lang="en-US" dirty="0"/>
              <a:t>For this app, we'll use the built-in admin login functionality to log users in</a:t>
            </a:r>
          </a:p>
          <a:p>
            <a:r>
              <a:rPr lang="en-US" dirty="0"/>
              <a:t>Only users who have created an account via </a:t>
            </a:r>
            <a:r>
              <a:rPr lang="en-US" dirty="0" err="1"/>
              <a:t>createsuperuser</a:t>
            </a:r>
            <a:r>
              <a:rPr lang="en-US" dirty="0"/>
              <a:t> will be able to log in – we won't create our own login flow</a:t>
            </a:r>
          </a:p>
          <a:p>
            <a:pPr lvl="1"/>
            <a:r>
              <a:rPr lang="en-US" dirty="0"/>
              <a:t>You will do this, in Project 5 </a:t>
            </a:r>
          </a:p>
          <a:p>
            <a:r>
              <a:rPr lang="en-US" dirty="0"/>
              <a:t>We will associate places with a user</a:t>
            </a:r>
          </a:p>
          <a:p>
            <a:r>
              <a:rPr lang="en-US" dirty="0"/>
              <a:t>So, each user will be able to make their own </a:t>
            </a:r>
            <a:r>
              <a:rPr lang="en-US" dirty="0" err="1"/>
              <a:t>wishlist</a:t>
            </a:r>
            <a:endParaRPr lang="en-US" dirty="0"/>
          </a:p>
          <a:p>
            <a:r>
              <a:rPr lang="en-US" b="1" dirty="0"/>
              <a:t>A Place will belong to a User</a:t>
            </a:r>
          </a:p>
        </p:txBody>
      </p:sp>
    </p:spTree>
    <p:extLst>
      <p:ext uri="{BB962C8B-B14F-4D97-AF65-F5344CB8AC3E}">
        <p14:creationId xmlns:p14="http://schemas.microsoft.com/office/powerpoint/2010/main" val="3969500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43D2-5F27-FA47-9E04-632A619C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E173-F408-E740-91F2-72B8B9830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954" cy="4351338"/>
          </a:xfrm>
        </p:spPr>
        <p:txBody>
          <a:bodyPr/>
          <a:lstStyle/>
          <a:p>
            <a:r>
              <a:rPr lang="en-US" dirty="0"/>
              <a:t>Try </a:t>
            </a:r>
            <a:r>
              <a:rPr lang="en-US" b="1" dirty="0"/>
              <a:t>changing</a:t>
            </a:r>
            <a:r>
              <a:rPr lang="en-US" dirty="0"/>
              <a:t> the image</a:t>
            </a:r>
          </a:p>
          <a:p>
            <a:r>
              <a:rPr lang="en-US" dirty="0"/>
              <a:t>Or, </a:t>
            </a:r>
            <a:r>
              <a:rPr lang="en-US" b="1" dirty="0"/>
              <a:t>delete</a:t>
            </a:r>
            <a:r>
              <a:rPr lang="en-US" dirty="0"/>
              <a:t> a place that has an image</a:t>
            </a:r>
          </a:p>
          <a:p>
            <a:endParaRPr lang="en-US" dirty="0"/>
          </a:p>
          <a:p>
            <a:r>
              <a:rPr lang="en-US" dirty="0"/>
              <a:t>What happens to the files that are uploaded? </a:t>
            </a:r>
          </a:p>
          <a:p>
            <a:endParaRPr lang="en-US" dirty="0"/>
          </a:p>
          <a:p>
            <a:r>
              <a:rPr lang="en-US" dirty="0"/>
              <a:t>Previous image is still saved in the project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69D63-E43C-924B-A836-4CE6E7286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341" y="0"/>
            <a:ext cx="404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3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F02F-0221-F947-8558-240E9F71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56897" cy="2402540"/>
          </a:xfrm>
        </p:spPr>
        <p:txBody>
          <a:bodyPr>
            <a:normAutofit fontScale="90000"/>
          </a:bodyPr>
          <a:lstStyle/>
          <a:p>
            <a:r>
              <a:rPr lang="en-US" dirty="0"/>
              <a:t>Deleting photo files when photo is replaced for a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6741-8963-F849-99DD-2F7A631A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2790"/>
            <a:ext cx="3321424" cy="30441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Override </a:t>
            </a:r>
            <a:r>
              <a:rPr lang="en-US" b="1" dirty="0"/>
              <a:t>save</a:t>
            </a:r>
            <a:r>
              <a:rPr lang="en-US" dirty="0"/>
              <a:t> method of model</a:t>
            </a:r>
          </a:p>
          <a:p>
            <a:endParaRPr lang="en-US" dirty="0"/>
          </a:p>
          <a:p>
            <a:r>
              <a:rPr lang="en-US" dirty="0"/>
              <a:t>Find the previous version of the Place, if it exists</a:t>
            </a:r>
          </a:p>
          <a:p>
            <a:r>
              <a:rPr lang="en-US" dirty="0"/>
              <a:t>If there's a previous place with a photo, then delete it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99C34-A962-D848-912A-BD953DE0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83" y="0"/>
            <a:ext cx="7163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86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DD6A-AC35-2A4E-8D28-5CC9FD1D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add a photo, and replace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869B-B453-2E4D-A427-14A18CF2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photo should be deleted, the new photo should be saved </a:t>
            </a:r>
          </a:p>
          <a:p>
            <a:r>
              <a:rPr lang="en-US" dirty="0"/>
              <a:t>Check your file system</a:t>
            </a:r>
          </a:p>
          <a:p>
            <a:endParaRPr lang="en-US" dirty="0"/>
          </a:p>
          <a:p>
            <a:r>
              <a:rPr lang="en-US" dirty="0"/>
              <a:t>Modify another field of a place (like the trip report, or the date visited) – photo should NOT be deleted </a:t>
            </a:r>
          </a:p>
        </p:txBody>
      </p:sp>
    </p:spTree>
    <p:extLst>
      <p:ext uri="{BB962C8B-B14F-4D97-AF65-F5344CB8AC3E}">
        <p14:creationId xmlns:p14="http://schemas.microsoft.com/office/powerpoint/2010/main" val="3233741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530FB-EC6D-3048-B851-24E65C86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F425-8A41-3C46-9A07-DB5BAB64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Add this method to the place model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6D165-C6E5-EB44-8541-D9649D6C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05" y="2711870"/>
            <a:ext cx="6804189" cy="257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2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91FD-84E8-6944-BC24-740DD8D5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delete a place with a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ED176-252D-A94F-9FC8-9822853C4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photo is removed from the file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4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F856-3A34-DD4A-B2CE-9640E5B6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541CF-BBDB-964A-B6A2-7332CCD0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repository</a:t>
            </a:r>
          </a:p>
          <a:p>
            <a:endParaRPr lang="en-US" dirty="0"/>
          </a:p>
          <a:p>
            <a:r>
              <a:rPr lang="en-US" dirty="0"/>
              <a:t>Run with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test</a:t>
            </a:r>
          </a:p>
          <a:p>
            <a:endParaRPr lang="en-US" dirty="0"/>
          </a:p>
          <a:p>
            <a:r>
              <a:rPr lang="en-US" dirty="0"/>
              <a:t>Do they pass?  </a:t>
            </a:r>
          </a:p>
        </p:txBody>
      </p:sp>
    </p:spTree>
    <p:extLst>
      <p:ext uri="{BB962C8B-B14F-4D97-AF65-F5344CB8AC3E}">
        <p14:creationId xmlns:p14="http://schemas.microsoft.com/office/powerpoint/2010/main" val="1798390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EC7E-76BD-7A4D-9766-26E84D86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1C591-0C64-9842-91EE-8DC93B19A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test the features from part 1</a:t>
            </a:r>
          </a:p>
          <a:p>
            <a:r>
              <a:rPr lang="en-US" dirty="0"/>
              <a:t>But should still pass</a:t>
            </a:r>
          </a:p>
          <a:p>
            <a:r>
              <a:rPr lang="en-US" dirty="0"/>
              <a:t>Contributions for new functional tests are welcome!</a:t>
            </a:r>
          </a:p>
        </p:txBody>
      </p:sp>
    </p:spTree>
    <p:extLst>
      <p:ext uri="{BB962C8B-B14F-4D97-AF65-F5344CB8AC3E}">
        <p14:creationId xmlns:p14="http://schemas.microsoft.com/office/powerpoint/2010/main" val="3857391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have a running version of this site for next time</a:t>
            </a:r>
          </a:p>
          <a:p>
            <a:r>
              <a:rPr lang="en-US" dirty="0"/>
              <a:t>We’ll deploy your site to Amazon Web Services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you have an Amazon Web Services (AWS) account and you have applied for free student credit, and applied that credit to your account</a:t>
            </a:r>
          </a:p>
          <a:p>
            <a:pPr lvl="1"/>
            <a:r>
              <a:rPr lang="en-US" dirty="0"/>
              <a:t>This is NOT the same as an Amazon store or Amazon Student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0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E47B-27A0-6D4B-87C7-CF3D0DD6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to Place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D04B0-7597-614B-B682-9646670F4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models.py</a:t>
            </a:r>
            <a:endParaRPr lang="en-US" dirty="0"/>
          </a:p>
          <a:p>
            <a:r>
              <a:rPr lang="en-US" dirty="0"/>
              <a:t>Add these fields:</a:t>
            </a:r>
          </a:p>
          <a:p>
            <a:pPr lvl="1"/>
            <a:r>
              <a:rPr lang="en-US" dirty="0"/>
              <a:t>User, foreign key to Django's built-in User model</a:t>
            </a:r>
          </a:p>
          <a:p>
            <a:pPr lvl="1"/>
            <a:r>
              <a:rPr lang="en-US" dirty="0"/>
              <a:t>notes, </a:t>
            </a:r>
            <a:r>
              <a:rPr lang="en-US" dirty="0" err="1"/>
              <a:t>TextField</a:t>
            </a:r>
            <a:endParaRPr lang="en-US" dirty="0"/>
          </a:p>
          <a:p>
            <a:pPr lvl="1"/>
            <a:r>
              <a:rPr lang="en-US" dirty="0" err="1"/>
              <a:t>date_visited</a:t>
            </a:r>
            <a:r>
              <a:rPr lang="en-US" dirty="0"/>
              <a:t>, </a:t>
            </a:r>
            <a:r>
              <a:rPr lang="en-US" dirty="0" err="1"/>
              <a:t>DateField</a:t>
            </a:r>
            <a:endParaRPr lang="en-US" dirty="0"/>
          </a:p>
          <a:p>
            <a:pPr lvl="1"/>
            <a:r>
              <a:rPr lang="en-US" dirty="0"/>
              <a:t>photo, </a:t>
            </a:r>
            <a:r>
              <a:rPr lang="en-US" dirty="0" err="1"/>
              <a:t>ImageField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modify the __</a:t>
            </a:r>
            <a:r>
              <a:rPr lang="en-US" dirty="0" err="1"/>
              <a:t>str</a:t>
            </a:r>
            <a:r>
              <a:rPr lang="en-US" dirty="0"/>
              <a:t>__ method</a:t>
            </a:r>
          </a:p>
          <a:p>
            <a:endParaRPr lang="en-US" dirty="0"/>
          </a:p>
          <a:p>
            <a:r>
              <a:rPr lang="en-US" dirty="0"/>
              <a:t>Code next slide</a:t>
            </a:r>
          </a:p>
        </p:txBody>
      </p:sp>
    </p:spTree>
    <p:extLst>
      <p:ext uri="{BB962C8B-B14F-4D97-AF65-F5344CB8AC3E}">
        <p14:creationId xmlns:p14="http://schemas.microsoft.com/office/powerpoint/2010/main" val="424419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2D86-5D25-AA49-846C-C4ACC9EC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travel_wishlist</a:t>
            </a:r>
            <a:r>
              <a:rPr lang="en-US" dirty="0"/>
              <a:t>/</a:t>
            </a:r>
            <a:r>
              <a:rPr lang="en-US" dirty="0" err="1"/>
              <a:t>models.py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05498-53A7-5941-BA9E-47604165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3" y="2030930"/>
            <a:ext cx="11840173" cy="422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DF9F-F465-C04A-8FED-4ACEE7CD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A17BC-360B-DD4B-8A18-5899330D8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325563"/>
            <a:ext cx="11546958" cy="4351338"/>
          </a:xfrm>
        </p:spPr>
        <p:txBody>
          <a:bodyPr/>
          <a:lstStyle/>
          <a:p>
            <a:r>
              <a:rPr lang="en-US" dirty="0"/>
              <a:t>The database needs to be changed to add columns for the new fields</a:t>
            </a:r>
          </a:p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makemigrations</a:t>
            </a:r>
            <a:endParaRPr lang="en-US" dirty="0"/>
          </a:p>
          <a:p>
            <a:r>
              <a:rPr lang="en-US" dirty="0"/>
              <a:t>If you already have data in your tables, you'll get this prompt. Enter 1 to provide a one-off default, then enter 1 to associate all the existing places with user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B34C0-D8F8-C249-8C1D-DE1B6F2C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81400"/>
            <a:ext cx="9258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7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2412</Words>
  <Application>Microsoft Macintosh PowerPoint</Application>
  <PresentationFormat>Widescreen</PresentationFormat>
  <Paragraphs>279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Office Theme</vt:lpstr>
      <vt:lpstr>Travel Wishlist Part 2</vt:lpstr>
      <vt:lpstr>Start with your wish list site</vt:lpstr>
      <vt:lpstr>Add features</vt:lpstr>
      <vt:lpstr>Place detail – for visited places</vt:lpstr>
      <vt:lpstr>Code at</vt:lpstr>
      <vt:lpstr>Users: uploads, per-user wishlists </vt:lpstr>
      <vt:lpstr>Modifications to Place model</vt:lpstr>
      <vt:lpstr>travel_wishlist/models.py</vt:lpstr>
      <vt:lpstr>Migrations</vt:lpstr>
      <vt:lpstr>Migrate</vt:lpstr>
      <vt:lpstr>Require login</vt:lpstr>
      <vt:lpstr>travel_wishlist/views.py</vt:lpstr>
      <vt:lpstr>Site should still show wish list and visited places, new fields in Admin console</vt:lpstr>
      <vt:lpstr>Show only this user's places - wishlist</vt:lpstr>
      <vt:lpstr>Show only this user's places - visited </vt:lpstr>
      <vt:lpstr>Try adding a new place from the site</vt:lpstr>
      <vt:lpstr>Need the user's ID to create a new place</vt:lpstr>
      <vt:lpstr>travel_wishlist/views.py</vt:lpstr>
      <vt:lpstr>Add new place should work</vt:lpstr>
      <vt:lpstr>Displaying details about a Place </vt:lpstr>
      <vt:lpstr>URL for place detail: travel_wishlist/urls.py </vt:lpstr>
      <vt:lpstr>travel_wishlist/views.py</vt:lpstr>
      <vt:lpstr>New template</vt:lpstr>
      <vt:lpstr>Go to http://127.0.0.1:8000/place/1</vt:lpstr>
      <vt:lpstr>Go to http://127.0.0.1:8000/place/10000</vt:lpstr>
      <vt:lpstr>Links from wishlist.html site to detail page </vt:lpstr>
      <vt:lpstr>Modify this part of wishlist.html </vt:lpstr>
      <vt:lpstr>Wishlist names are now links</vt:lpstr>
      <vt:lpstr>Your turn: do the same for the visited.html template</vt:lpstr>
      <vt:lpstr>Solution</vt:lpstr>
      <vt:lpstr>Detail should be different if the place is visited or not</vt:lpstr>
      <vt:lpstr>Test</vt:lpstr>
      <vt:lpstr>Re-use visited route, URL, view</vt:lpstr>
      <vt:lpstr>Test</vt:lpstr>
      <vt:lpstr>Security problem – travel_wishlist/views.py</vt:lpstr>
      <vt:lpstr>Delete button</vt:lpstr>
      <vt:lpstr>Delete – new URL</vt:lpstr>
      <vt:lpstr>Delete – new view, travel_wishlist/views.py</vt:lpstr>
      <vt:lpstr>Add button to place_detail.html template</vt:lpstr>
      <vt:lpstr>Test – delete button shown</vt:lpstr>
      <vt:lpstr>Change button color - CSS</vt:lpstr>
      <vt:lpstr>Are you sure? JavaScript (JS)</vt:lpstr>
      <vt:lpstr>Static Files, Media Files and Dynamic Pages</vt:lpstr>
      <vt:lpstr>Create new file </vt:lpstr>
      <vt:lpstr>Add JavaScript code to place_detail.html</vt:lpstr>
      <vt:lpstr>Try deleting a place </vt:lpstr>
      <vt:lpstr>Download decorative image for site heading</vt:lpstr>
      <vt:lpstr>Display image behind site header text </vt:lpstr>
      <vt:lpstr>Image displayed on site</vt:lpstr>
      <vt:lpstr>Trip Review Form</vt:lpstr>
      <vt:lpstr>Form to update user's notes, photo, date visited</vt:lpstr>
      <vt:lpstr>travel_wishlist/views.py  Modify place_detail route import TripReviewForm at the top of the file, and  from django.contrib import messages </vt:lpstr>
      <vt:lpstr>Display form in the template: place_detail.html</vt:lpstr>
      <vt:lpstr>Trip review form</vt:lpstr>
      <vt:lpstr>settings.py</vt:lpstr>
      <vt:lpstr>wishlist/urls.py - this is the main project urls.py</vt:lpstr>
      <vt:lpstr>Now, try to upload image</vt:lpstr>
      <vt:lpstr>New media/user_images directory created</vt:lpstr>
      <vt:lpstr>Media vs static </vt:lpstr>
      <vt:lpstr>Images working</vt:lpstr>
      <vt:lpstr>Deleting photo files when photo is replaced for a Place</vt:lpstr>
      <vt:lpstr>Test – add a photo, and replace it</vt:lpstr>
      <vt:lpstr>Deleting a Place</vt:lpstr>
      <vt:lpstr>Test – delete a place with a photo</vt:lpstr>
      <vt:lpstr>Unit Tests</vt:lpstr>
      <vt:lpstr>Functional Tests</vt:lpstr>
      <vt:lpstr>Lab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Wishlist Part 2</dc:title>
  <dc:creator>Microsoft Office User</dc:creator>
  <cp:lastModifiedBy>Microsoft Office User</cp:lastModifiedBy>
  <cp:revision>67</cp:revision>
  <dcterms:created xsi:type="dcterms:W3CDTF">2019-03-21T14:30:37Z</dcterms:created>
  <dcterms:modified xsi:type="dcterms:W3CDTF">2019-04-08T18:02:37Z</dcterms:modified>
</cp:coreProperties>
</file>